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7"/>
  </p:notesMasterIdLst>
  <p:sldIdLst>
    <p:sldId id="256" r:id="rId3"/>
    <p:sldId id="300" r:id="rId4"/>
    <p:sldId id="257" r:id="rId5"/>
    <p:sldId id="258" r:id="rId6"/>
    <p:sldId id="259" r:id="rId7"/>
    <p:sldId id="260" r:id="rId8"/>
    <p:sldId id="261" r:id="rId9"/>
    <p:sldId id="262" r:id="rId10"/>
    <p:sldId id="263" r:id="rId11"/>
    <p:sldId id="281" r:id="rId12"/>
    <p:sldId id="279" r:id="rId13"/>
    <p:sldId id="264" r:id="rId14"/>
    <p:sldId id="275" r:id="rId15"/>
    <p:sldId id="278" r:id="rId16"/>
    <p:sldId id="276" r:id="rId17"/>
    <p:sldId id="277" r:id="rId18"/>
    <p:sldId id="301" r:id="rId19"/>
    <p:sldId id="282" r:id="rId20"/>
    <p:sldId id="265" r:id="rId21"/>
    <p:sldId id="267" r:id="rId22"/>
    <p:sldId id="268" r:id="rId23"/>
    <p:sldId id="271" r:id="rId24"/>
    <p:sldId id="272" r:id="rId25"/>
    <p:sldId id="284" r:id="rId26"/>
    <p:sldId id="285" r:id="rId27"/>
    <p:sldId id="273" r:id="rId28"/>
    <p:sldId id="286" r:id="rId29"/>
    <p:sldId id="270" r:id="rId30"/>
    <p:sldId id="266" r:id="rId31"/>
    <p:sldId id="269" r:id="rId32"/>
    <p:sldId id="302" r:id="rId33"/>
    <p:sldId id="283" r:id="rId34"/>
    <p:sldId id="287" r:id="rId35"/>
    <p:sldId id="274" r:id="rId36"/>
    <p:sldId id="290" r:id="rId37"/>
    <p:sldId id="292" r:id="rId38"/>
    <p:sldId id="289" r:id="rId39"/>
    <p:sldId id="291" r:id="rId40"/>
    <p:sldId id="293" r:id="rId41"/>
    <p:sldId id="295" r:id="rId42"/>
    <p:sldId id="296" r:id="rId43"/>
    <p:sldId id="297" r:id="rId44"/>
    <p:sldId id="298" r:id="rId45"/>
    <p:sldId id="299" r:id="rId46"/>
  </p:sldIdLst>
  <p:sldSz cx="9144000" cy="5143500" type="screen16x9"/>
  <p:notesSz cx="6858000" cy="9144000"/>
  <p:embeddedFontLst>
    <p:embeddedFont>
      <p:font typeface="Baskervville" pitchFamily="2" charset="0"/>
      <p:regular r:id="rId48"/>
      <p:italic r:id="rId49"/>
    </p:embeddedFont>
    <p:embeddedFont>
      <p:font typeface="Libre Franklin" pitchFamily="2" charset="77"/>
      <p:regular r:id="rId50"/>
      <p:bold r:id="rId51"/>
      <p:italic r:id="rId52"/>
      <p:boldItalic r:id="rId53"/>
    </p:embeddedFont>
    <p:embeddedFont>
      <p:font typeface="Roboto"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94"/>
  </p:normalViewPr>
  <p:slideViewPr>
    <p:cSldViewPr snapToGrid="0">
      <p:cViewPr varScale="1">
        <p:scale>
          <a:sx n="161" d="100"/>
          <a:sy n="161" d="100"/>
        </p:scale>
        <p:origin x="368" y="1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63A0773-109A-DBD6-2E47-9C74DF5D4B09}"/>
            </a:ext>
          </a:extLst>
        </p:cNvPr>
        <p:cNvGrpSpPr/>
        <p:nvPr/>
      </p:nvGrpSpPr>
      <p:grpSpPr>
        <a:xfrm>
          <a:off x="0" y="0"/>
          <a:ext cx="0" cy="0"/>
          <a:chOff x="0" y="0"/>
          <a:chExt cx="0" cy="0"/>
        </a:xfrm>
      </p:grpSpPr>
      <p:sp>
        <p:nvSpPr>
          <p:cNvPr id="103" name="Google Shape;103;g1e2d0dd5112_0_42:notes">
            <a:extLst>
              <a:ext uri="{FF2B5EF4-FFF2-40B4-BE49-F238E27FC236}">
                <a16:creationId xmlns:a16="http://schemas.microsoft.com/office/drawing/2014/main" id="{9ABBE24B-8F26-5C7F-301A-17E6F6AAF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a:extLst>
              <a:ext uri="{FF2B5EF4-FFF2-40B4-BE49-F238E27FC236}">
                <a16:creationId xmlns:a16="http://schemas.microsoft.com/office/drawing/2014/main" id="{C8517E65-BCE1-87BD-59AB-9B7541BE4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498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D6F2C6-89B8-9CF0-EAC5-55403619E0B1}"/>
            </a:ext>
          </a:extLst>
        </p:cNvPr>
        <p:cNvGrpSpPr/>
        <p:nvPr/>
      </p:nvGrpSpPr>
      <p:grpSpPr>
        <a:xfrm>
          <a:off x="0" y="0"/>
          <a:ext cx="0" cy="0"/>
          <a:chOff x="0" y="0"/>
          <a:chExt cx="0" cy="0"/>
        </a:xfrm>
      </p:grpSpPr>
      <p:sp>
        <p:nvSpPr>
          <p:cNvPr id="104" name="Google Shape;104;g24a6540f5b7_0_0:notes">
            <a:extLst>
              <a:ext uri="{FF2B5EF4-FFF2-40B4-BE49-F238E27FC236}">
                <a16:creationId xmlns:a16="http://schemas.microsoft.com/office/drawing/2014/main" id="{B9E1BB69-32F4-32DA-3F31-4C04C979B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a:extLst>
              <a:ext uri="{FF2B5EF4-FFF2-40B4-BE49-F238E27FC236}">
                <a16:creationId xmlns:a16="http://schemas.microsoft.com/office/drawing/2014/main" id="{C29E6555-73BA-7489-590F-5F1A34189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7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3E76A51-ADDA-49BD-0AC9-EC0163E9294C}"/>
            </a:ext>
          </a:extLst>
        </p:cNvPr>
        <p:cNvGrpSpPr/>
        <p:nvPr/>
      </p:nvGrpSpPr>
      <p:grpSpPr>
        <a:xfrm>
          <a:off x="0" y="0"/>
          <a:ext cx="0" cy="0"/>
          <a:chOff x="0" y="0"/>
          <a:chExt cx="0" cy="0"/>
        </a:xfrm>
      </p:grpSpPr>
      <p:sp>
        <p:nvSpPr>
          <p:cNvPr id="211" name="Google Shape;211;g24a6540f5b7_0_585:notes">
            <a:extLst>
              <a:ext uri="{FF2B5EF4-FFF2-40B4-BE49-F238E27FC236}">
                <a16:creationId xmlns:a16="http://schemas.microsoft.com/office/drawing/2014/main" id="{471E8873-2FF9-93E5-AC90-80D0EB1E99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a:extLst>
              <a:ext uri="{FF2B5EF4-FFF2-40B4-BE49-F238E27FC236}">
                <a16:creationId xmlns:a16="http://schemas.microsoft.com/office/drawing/2014/main" id="{061EE05E-0D89-B9D8-3147-FE6CF7613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99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10</a:t>
            </a:fld>
            <a:endParaRPr/>
          </a:p>
        </p:txBody>
      </p:sp>
    </p:spTree>
    <p:extLst>
      <p:ext uri="{BB962C8B-B14F-4D97-AF65-F5344CB8AC3E}">
        <p14:creationId xmlns:p14="http://schemas.microsoft.com/office/powerpoint/2010/main" val="409337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11</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794249" y="4663247"/>
            <a:ext cx="200903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12</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13</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14</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15</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16</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AA74A2D-95B1-3497-2A09-8B2CFC0CE1BC}"/>
            </a:ext>
          </a:extLst>
        </p:cNvPr>
        <p:cNvGrpSpPr/>
        <p:nvPr/>
      </p:nvGrpSpPr>
      <p:grpSpPr>
        <a:xfrm>
          <a:off x="0" y="0"/>
          <a:ext cx="0" cy="0"/>
          <a:chOff x="0" y="0"/>
          <a:chExt cx="0" cy="0"/>
        </a:xfrm>
      </p:grpSpPr>
      <p:sp>
        <p:nvSpPr>
          <p:cNvPr id="106" name="Google Shape;106;p18">
            <a:extLst>
              <a:ext uri="{FF2B5EF4-FFF2-40B4-BE49-F238E27FC236}">
                <a16:creationId xmlns:a16="http://schemas.microsoft.com/office/drawing/2014/main" id="{419A4589-1B2D-1616-5252-9962BA20B947}"/>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fontScale="90000"/>
          </a:bodyPr>
          <a:lstStyle/>
          <a:p>
            <a:r>
              <a:rPr lang="en-US" b="1" dirty="0">
                <a:latin typeface="Baskervville"/>
                <a:ea typeface="Baskervville"/>
                <a:cs typeface="Baskervville"/>
                <a:sym typeface="Baskervville"/>
              </a:rPr>
              <a:t>LLMs don’t do formal reasoning - and that is a HUGE problem</a:t>
            </a:r>
            <a:endParaRPr b="1" dirty="0">
              <a:latin typeface="Baskervville"/>
              <a:ea typeface="Baskervville"/>
              <a:cs typeface="Baskervville"/>
              <a:sym typeface="Baskervville"/>
            </a:endParaRPr>
          </a:p>
        </p:txBody>
      </p:sp>
      <p:sp>
        <p:nvSpPr>
          <p:cNvPr id="107" name="Google Shape;107;p18">
            <a:extLst>
              <a:ext uri="{FF2B5EF4-FFF2-40B4-BE49-F238E27FC236}">
                <a16:creationId xmlns:a16="http://schemas.microsoft.com/office/drawing/2014/main" id="{279C237F-32F1-19A7-D2DC-A463165770BE}"/>
              </a:ext>
            </a:extLst>
          </p:cNvPr>
          <p:cNvSpPr txBox="1">
            <a:spLocks noGrp="1"/>
          </p:cNvSpPr>
          <p:nvPr>
            <p:ph type="title" idx="2"/>
          </p:nvPr>
        </p:nvSpPr>
        <p:spPr>
          <a:xfrm>
            <a:off x="141350" y="1729950"/>
            <a:ext cx="6251499" cy="841800"/>
          </a:xfrm>
          <a:prstGeom prst="rect">
            <a:avLst/>
          </a:prstGeom>
        </p:spPr>
        <p:txBody>
          <a:bodyPr spcFirstLastPara="1" wrap="square" lIns="91425" tIns="91425" rIns="91425" bIns="91425" anchor="ctr" anchorCtr="0">
            <a:normAutofit fontScale="90000"/>
          </a:bodyPr>
          <a:lstStyle/>
          <a:p>
            <a:pPr marL="285750" indent="-285750">
              <a:buFont typeface="Arial" panose="020B0604020202020204" pitchFamily="34" charset="0"/>
              <a:buChar char="•"/>
            </a:pPr>
            <a:r>
              <a:rPr lang="en-US" sz="1800" dirty="0">
                <a:latin typeface="Baskervville"/>
                <a:ea typeface="Baskervville"/>
                <a:cs typeface="Baskervville"/>
                <a:sym typeface="Baskervville"/>
              </a:rPr>
              <a:t>Our findings reveal that LLMs exhibit noticeable variance when responding to different instantiations of the same question</a:t>
            </a:r>
          </a:p>
        </p:txBody>
      </p:sp>
      <p:sp>
        <p:nvSpPr>
          <p:cNvPr id="108" name="Google Shape;108;p18">
            <a:extLst>
              <a:ext uri="{FF2B5EF4-FFF2-40B4-BE49-F238E27FC236}">
                <a16:creationId xmlns:a16="http://schemas.microsoft.com/office/drawing/2014/main" id="{54D247C5-70EB-E5F1-3F38-ABDFF0452235}"/>
              </a:ext>
            </a:extLst>
          </p:cNvPr>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17</a:t>
            </a:fld>
            <a:endParaRPr/>
          </a:p>
        </p:txBody>
      </p:sp>
      <p:sp>
        <p:nvSpPr>
          <p:cNvPr id="110" name="Google Shape;110;p18">
            <a:extLst>
              <a:ext uri="{FF2B5EF4-FFF2-40B4-BE49-F238E27FC236}">
                <a16:creationId xmlns:a16="http://schemas.microsoft.com/office/drawing/2014/main" id="{17F3B087-211E-27A4-F566-7168346FA193}"/>
              </a:ext>
            </a:extLst>
          </p:cNvPr>
          <p:cNvSpPr txBox="1"/>
          <p:nvPr/>
        </p:nvSpPr>
        <p:spPr>
          <a:xfrm>
            <a:off x="68413" y="2732123"/>
            <a:ext cx="8763900" cy="67707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600" dirty="0">
                <a:latin typeface="Baskervville"/>
                <a:ea typeface="Baskervville"/>
                <a:cs typeface="Baskervville"/>
                <a:sym typeface="Baskervville"/>
              </a:rPr>
              <a:t>Demonstrate that their performance significantly deteriorates as the number of clauses in a question increases</a:t>
            </a:r>
          </a:p>
        </p:txBody>
      </p:sp>
      <p:pic>
        <p:nvPicPr>
          <p:cNvPr id="2" name="Picture 1">
            <a:extLst>
              <a:ext uri="{FF2B5EF4-FFF2-40B4-BE49-F238E27FC236}">
                <a16:creationId xmlns:a16="http://schemas.microsoft.com/office/drawing/2014/main" id="{2B910D95-AC3D-011E-F723-73CA196C5C8C}"/>
              </a:ext>
            </a:extLst>
          </p:cNvPr>
          <p:cNvPicPr>
            <a:picLocks noChangeAspect="1"/>
          </p:cNvPicPr>
          <p:nvPr/>
        </p:nvPicPr>
        <p:blipFill>
          <a:blip r:embed="rId3"/>
          <a:stretch>
            <a:fillRect/>
          </a:stretch>
        </p:blipFill>
        <p:spPr>
          <a:xfrm>
            <a:off x="4685411" y="412368"/>
            <a:ext cx="4455239" cy="1482911"/>
          </a:xfrm>
          <a:prstGeom prst="rect">
            <a:avLst/>
          </a:prstGeom>
        </p:spPr>
      </p:pic>
      <p:sp>
        <p:nvSpPr>
          <p:cNvPr id="5" name="TextBox 4">
            <a:extLst>
              <a:ext uri="{FF2B5EF4-FFF2-40B4-BE49-F238E27FC236}">
                <a16:creationId xmlns:a16="http://schemas.microsoft.com/office/drawing/2014/main" id="{09E418FE-C65C-B8A3-7BCE-53F488CB4B5B}"/>
              </a:ext>
            </a:extLst>
          </p:cNvPr>
          <p:cNvSpPr txBox="1"/>
          <p:nvPr/>
        </p:nvSpPr>
        <p:spPr>
          <a:xfrm>
            <a:off x="68413" y="3569574"/>
            <a:ext cx="8763900"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 hypothesize that this decline is due to the fact that current LLMs are not capable of genuine logical reasoning; </a:t>
            </a:r>
          </a:p>
          <a:p>
            <a:pPr marL="285750" indent="-285750">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instead, they attempt to replicate the reasoning steps observed in their training data.</a:t>
            </a:r>
          </a:p>
        </p:txBody>
      </p:sp>
      <p:sp>
        <p:nvSpPr>
          <p:cNvPr id="6" name="TextBox 5">
            <a:extLst>
              <a:ext uri="{FF2B5EF4-FFF2-40B4-BE49-F238E27FC236}">
                <a16:creationId xmlns:a16="http://schemas.microsoft.com/office/drawing/2014/main" id="{73BB2B51-B64D-A17C-2A15-6EEE147BD7D8}"/>
              </a:ext>
            </a:extLst>
          </p:cNvPr>
          <p:cNvSpPr txBox="1"/>
          <p:nvPr/>
        </p:nvSpPr>
        <p:spPr>
          <a:xfrm>
            <a:off x="3493820" y="4646792"/>
            <a:ext cx="2156360" cy="261610"/>
          </a:xfrm>
          <a:prstGeom prst="rect">
            <a:avLst/>
          </a:prstGeom>
          <a:noFill/>
        </p:spPr>
        <p:txBody>
          <a:bodyPr wrap="none" rtlCol="0">
            <a:spAutoFit/>
          </a:bodyPr>
          <a:lstStyle/>
          <a:p>
            <a:r>
              <a:rPr lang="en-US" sz="1100" dirty="0">
                <a:latin typeface="Baskerville" panose="02020502070401020303" pitchFamily="18" charset="0"/>
                <a:ea typeface="Baskerville" panose="02020502070401020303" pitchFamily="18" charset="0"/>
              </a:rPr>
              <a:t>https://</a:t>
            </a:r>
            <a:r>
              <a:rPr lang="en-US" sz="1100" dirty="0" err="1">
                <a:latin typeface="Baskerville" panose="02020502070401020303" pitchFamily="18" charset="0"/>
                <a:ea typeface="Baskerville" panose="02020502070401020303" pitchFamily="18" charset="0"/>
              </a:rPr>
              <a:t>arxiv.org</a:t>
            </a:r>
            <a:r>
              <a:rPr lang="en-US" sz="1100" dirty="0">
                <a:latin typeface="Baskerville" panose="02020502070401020303" pitchFamily="18" charset="0"/>
                <a:ea typeface="Baskerville" panose="02020502070401020303" pitchFamily="18" charset="0"/>
              </a:rPr>
              <a:t>/pdf/2410.05229</a:t>
            </a:r>
          </a:p>
        </p:txBody>
      </p:sp>
    </p:spTree>
    <p:extLst>
      <p:ext uri="{BB962C8B-B14F-4D97-AF65-F5344CB8AC3E}">
        <p14:creationId xmlns:p14="http://schemas.microsoft.com/office/powerpoint/2010/main" val="1493847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18</a:t>
            </a:fld>
            <a:endParaRPr/>
          </a:p>
        </p:txBody>
      </p:sp>
    </p:spTree>
    <p:extLst>
      <p:ext uri="{BB962C8B-B14F-4D97-AF65-F5344CB8AC3E}">
        <p14:creationId xmlns:p14="http://schemas.microsoft.com/office/powerpoint/2010/main" val="195060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EC4CB65-A87B-378E-7A7F-8116AEAEA468}"/>
            </a:ext>
          </a:extLst>
        </p:cNvPr>
        <p:cNvGrpSpPr/>
        <p:nvPr/>
      </p:nvGrpSpPr>
      <p:grpSpPr>
        <a:xfrm>
          <a:off x="0" y="0"/>
          <a:ext cx="0" cy="0"/>
          <a:chOff x="0" y="0"/>
          <a:chExt cx="0" cy="0"/>
        </a:xfrm>
      </p:grpSpPr>
      <p:pic>
        <p:nvPicPr>
          <p:cNvPr id="109" name="Google Shape;109;p26">
            <a:extLst>
              <a:ext uri="{FF2B5EF4-FFF2-40B4-BE49-F238E27FC236}">
                <a16:creationId xmlns:a16="http://schemas.microsoft.com/office/drawing/2014/main" id="{A5ABF333-6F99-2512-9124-56B68650C48D}"/>
              </a:ext>
            </a:extLst>
          </p:cNvPr>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a:extLst>
              <a:ext uri="{FF2B5EF4-FFF2-40B4-BE49-F238E27FC236}">
                <a16:creationId xmlns:a16="http://schemas.microsoft.com/office/drawing/2014/main" id="{D8C87BF2-8409-772A-CFE7-BEB7D2DF93A2}"/>
              </a:ext>
            </a:extLst>
          </p:cNvPr>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
        <p:nvSpPr>
          <p:cNvPr id="5" name="TextBox 4">
            <a:extLst>
              <a:ext uri="{FF2B5EF4-FFF2-40B4-BE49-F238E27FC236}">
                <a16:creationId xmlns:a16="http://schemas.microsoft.com/office/drawing/2014/main" id="{AD72A4EE-404C-7399-10B1-90D195D07D58}"/>
              </a:ext>
            </a:extLst>
          </p:cNvPr>
          <p:cNvSpPr txBox="1"/>
          <p:nvPr/>
        </p:nvSpPr>
        <p:spPr>
          <a:xfrm>
            <a:off x="2502673" y="4184035"/>
            <a:ext cx="4138654" cy="307777"/>
          </a:xfrm>
          <a:prstGeom prst="rect">
            <a:avLst/>
          </a:prstGeom>
          <a:noFill/>
        </p:spPr>
        <p:txBody>
          <a:bodyPr wrap="square">
            <a:spAutoFit/>
          </a:bodyPr>
          <a:lstStyle/>
          <a:p>
            <a:r>
              <a:rPr lang="en-US" dirty="0"/>
              <a:t>https://</a:t>
            </a:r>
            <a:r>
              <a:rPr lang="en-US" dirty="0" err="1"/>
              <a:t>github.com</a:t>
            </a:r>
            <a:r>
              <a:rPr lang="en-US" dirty="0"/>
              <a:t>/</a:t>
            </a:r>
            <a:r>
              <a:rPr lang="en-US" dirty="0" err="1"/>
              <a:t>emiliopaolini</a:t>
            </a:r>
            <a:r>
              <a:rPr lang="en-US" dirty="0"/>
              <a:t>/SEASONAL_2025</a:t>
            </a:r>
          </a:p>
        </p:txBody>
      </p:sp>
      <p:pic>
        <p:nvPicPr>
          <p:cNvPr id="7" name="Picture 6" descr="A qr code with a few black squares&#10;&#10;AI-generated content may be incorrect.">
            <a:extLst>
              <a:ext uri="{FF2B5EF4-FFF2-40B4-BE49-F238E27FC236}">
                <a16:creationId xmlns:a16="http://schemas.microsoft.com/office/drawing/2014/main" id="{B674B242-376E-FA00-7FCC-49F2041F857E}"/>
              </a:ext>
            </a:extLst>
          </p:cNvPr>
          <p:cNvPicPr>
            <a:picLocks noChangeAspect="1"/>
          </p:cNvPicPr>
          <p:nvPr/>
        </p:nvPicPr>
        <p:blipFill>
          <a:blip r:embed="rId5"/>
          <a:stretch>
            <a:fillRect/>
          </a:stretch>
        </p:blipFill>
        <p:spPr>
          <a:xfrm>
            <a:off x="3129335" y="1329686"/>
            <a:ext cx="2885330" cy="2885330"/>
          </a:xfrm>
          <a:prstGeom prst="rect">
            <a:avLst/>
          </a:prstGeom>
        </p:spPr>
      </p:pic>
      <p:sp>
        <p:nvSpPr>
          <p:cNvPr id="2" name="TextBox 1">
            <a:extLst>
              <a:ext uri="{FF2B5EF4-FFF2-40B4-BE49-F238E27FC236}">
                <a16:creationId xmlns:a16="http://schemas.microsoft.com/office/drawing/2014/main" id="{C70A19F0-6AA5-014A-5DDE-CA31629EDB2E}"/>
              </a:ext>
            </a:extLst>
          </p:cNvPr>
          <p:cNvSpPr txBox="1"/>
          <p:nvPr/>
        </p:nvSpPr>
        <p:spPr>
          <a:xfrm>
            <a:off x="1982525" y="4605957"/>
            <a:ext cx="5178950" cy="307777"/>
          </a:xfrm>
          <a:prstGeom prst="rect">
            <a:avLst/>
          </a:prstGeom>
          <a:noFill/>
        </p:spPr>
        <p:txBody>
          <a:bodyPr wrap="square">
            <a:spAutoFit/>
          </a:bodyPr>
          <a:lstStyle/>
          <a:p>
            <a:r>
              <a:rPr lang="en-US" dirty="0"/>
              <a:t>git clone https://</a:t>
            </a:r>
            <a:r>
              <a:rPr lang="en-US" dirty="0" err="1"/>
              <a:t>github.com</a:t>
            </a:r>
            <a:r>
              <a:rPr lang="en-US" dirty="0"/>
              <a:t>/</a:t>
            </a:r>
            <a:r>
              <a:rPr lang="en-US" dirty="0" err="1"/>
              <a:t>emiliopaolini</a:t>
            </a:r>
            <a:r>
              <a:rPr lang="en-US" dirty="0"/>
              <a:t>/SEASONAL_2025.git</a:t>
            </a:r>
          </a:p>
        </p:txBody>
      </p:sp>
    </p:spTree>
    <p:extLst>
      <p:ext uri="{BB962C8B-B14F-4D97-AF65-F5344CB8AC3E}">
        <p14:creationId xmlns:p14="http://schemas.microsoft.com/office/powerpoint/2010/main" val="410699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32" name="Google Shape;232;p41"/>
          <p:cNvSpPr txBox="1"/>
          <p:nvPr/>
        </p:nvSpPr>
        <p:spPr>
          <a:xfrm>
            <a:off x="127500" y="904950"/>
            <a:ext cx="8889000" cy="89200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Output units</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dirty="0">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399" y="3292239"/>
            <a:ext cx="8839202" cy="551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31880679-3D08-44A0-FC82-3AEAF25C8BE4}"/>
            </a:ext>
          </a:extLst>
        </p:cNvPr>
        <p:cNvGrpSpPr/>
        <p:nvPr/>
      </p:nvGrpSpPr>
      <p:grpSpPr>
        <a:xfrm>
          <a:off x="0" y="0"/>
          <a:ext cx="0" cy="0"/>
          <a:chOff x="0" y="0"/>
          <a:chExt cx="0" cy="0"/>
        </a:xfrm>
      </p:grpSpPr>
      <p:sp>
        <p:nvSpPr>
          <p:cNvPr id="214" name="Google Shape;214;p39">
            <a:extLst>
              <a:ext uri="{FF2B5EF4-FFF2-40B4-BE49-F238E27FC236}">
                <a16:creationId xmlns:a16="http://schemas.microsoft.com/office/drawing/2014/main" id="{3A632278-A3F5-28DD-0A76-304135069171}"/>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a:extLst>
              <a:ext uri="{FF2B5EF4-FFF2-40B4-BE49-F238E27FC236}">
                <a16:creationId xmlns:a16="http://schemas.microsoft.com/office/drawing/2014/main" id="{C6BE8196-BAE6-0837-A87D-71DB394804AA}"/>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sp>
        <p:nvSpPr>
          <p:cNvPr id="216" name="Google Shape;216;p39">
            <a:extLst>
              <a:ext uri="{FF2B5EF4-FFF2-40B4-BE49-F238E27FC236}">
                <a16:creationId xmlns:a16="http://schemas.microsoft.com/office/drawing/2014/main" id="{5BAC120E-812C-F30C-5D91-5E0D13FCB420}"/>
              </a:ext>
            </a:extLst>
          </p:cNvPr>
          <p:cNvSpPr txBox="1"/>
          <p:nvPr/>
        </p:nvSpPr>
        <p:spPr>
          <a:xfrm>
            <a:off x="127500" y="1703700"/>
            <a:ext cx="4531250" cy="19184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dirty="0">
                <a:solidFill>
                  <a:schemeClr val="dk1"/>
                </a:solidFill>
                <a:highlight>
                  <a:srgbClr val="FFFFFF"/>
                </a:highlight>
                <a:latin typeface="Baskervville"/>
                <a:ea typeface="Baskervville"/>
                <a:cs typeface="Baskervville"/>
                <a:sym typeface="Baskervville"/>
              </a:rPr>
              <a:t>How many hidden layers?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How many units per layer?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Which optimizer and learning rate value? </a:t>
            </a:r>
            <a:endParaRPr i="1" dirty="0">
              <a:solidFill>
                <a:schemeClr val="dk1"/>
              </a:solidFill>
              <a:latin typeface="Baskervville"/>
              <a:ea typeface="Baskervville"/>
              <a:cs typeface="Baskervville"/>
              <a:sym typeface="Baskervville"/>
            </a:endParaRPr>
          </a:p>
        </p:txBody>
      </p:sp>
      <p:sp>
        <p:nvSpPr>
          <p:cNvPr id="217" name="Google Shape;217;p39">
            <a:extLst>
              <a:ext uri="{FF2B5EF4-FFF2-40B4-BE49-F238E27FC236}">
                <a16:creationId xmlns:a16="http://schemas.microsoft.com/office/drawing/2014/main" id="{BDCC2A60-2ACF-F2EF-B9EF-F62373FC23BA}"/>
              </a:ext>
            </a:extLst>
          </p:cNvPr>
          <p:cNvSpPr txBox="1"/>
          <p:nvPr/>
        </p:nvSpPr>
        <p:spPr>
          <a:xfrm>
            <a:off x="6458698" y="2369819"/>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You may miss the optimum</a:t>
            </a:r>
            <a:endParaRPr dirty="0">
              <a:latin typeface="Baskervville"/>
              <a:ea typeface="Baskervville"/>
              <a:cs typeface="Baskervville"/>
              <a:sym typeface="Baskervville"/>
            </a:endParaRPr>
          </a:p>
        </p:txBody>
      </p:sp>
      <p:sp>
        <p:nvSpPr>
          <p:cNvPr id="2" name="TextBox 1">
            <a:extLst>
              <a:ext uri="{FF2B5EF4-FFF2-40B4-BE49-F238E27FC236}">
                <a16:creationId xmlns:a16="http://schemas.microsoft.com/office/drawing/2014/main" id="{F9146C16-C0E7-1B81-C4BF-CE671EB7D1F6}"/>
              </a:ext>
            </a:extLst>
          </p:cNvPr>
          <p:cNvSpPr txBox="1"/>
          <p:nvPr/>
        </p:nvSpPr>
        <p:spPr>
          <a:xfrm>
            <a:off x="6209969" y="270344"/>
            <a:ext cx="1071127" cy="307777"/>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Grid Search</a:t>
            </a:r>
          </a:p>
        </p:txBody>
      </p:sp>
      <p:pic>
        <p:nvPicPr>
          <p:cNvPr id="1028" name="Picture 4" descr="Grid Search vs Random Search. In this article, we will focus on two… | by  Deepak Senapati | Medium">
            <a:extLst>
              <a:ext uri="{FF2B5EF4-FFF2-40B4-BE49-F238E27FC236}">
                <a16:creationId xmlns:a16="http://schemas.microsoft.com/office/drawing/2014/main" id="{69D82B59-FA3C-E596-4ED0-7760A9027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11" y="578121"/>
            <a:ext cx="3591241" cy="1940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al procedure of neural architecture search. | Download Scientific  Diagram">
            <a:extLst>
              <a:ext uri="{FF2B5EF4-FFF2-40B4-BE49-F238E27FC236}">
                <a16:creationId xmlns:a16="http://schemas.microsoft.com/office/drawing/2014/main" id="{3E5B7199-2782-32A5-A727-64F31D70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422" y="2879159"/>
            <a:ext cx="3056227" cy="17908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p39">
            <a:extLst>
              <a:ext uri="{FF2B5EF4-FFF2-40B4-BE49-F238E27FC236}">
                <a16:creationId xmlns:a16="http://schemas.microsoft.com/office/drawing/2014/main" id="{FB91CFF1-3BC0-B5F4-AAA6-2BC85F9F3ECD}"/>
              </a:ext>
            </a:extLst>
          </p:cNvPr>
          <p:cNvSpPr txBox="1"/>
          <p:nvPr/>
        </p:nvSpPr>
        <p:spPr>
          <a:xfrm>
            <a:off x="5730818" y="4583500"/>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Neural Architecture Search</a:t>
            </a:r>
            <a:endParaRPr dirty="0">
              <a:latin typeface="Baskervville"/>
              <a:ea typeface="Baskervville"/>
              <a:cs typeface="Baskervville"/>
              <a:sym typeface="Baskervville"/>
            </a:endParaRPr>
          </a:p>
        </p:txBody>
      </p:sp>
    </p:spTree>
    <p:extLst>
      <p:ext uri="{BB962C8B-B14F-4D97-AF65-F5344CB8AC3E}">
        <p14:creationId xmlns:p14="http://schemas.microsoft.com/office/powerpoint/2010/main" val="277368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42</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43</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44</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5</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2308</Words>
  <Application>Microsoft Macintosh PowerPoint</Application>
  <PresentationFormat>On-screen Show (16:9)</PresentationFormat>
  <Paragraphs>246</Paragraphs>
  <Slides>44</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Libre Franklin</vt:lpstr>
      <vt:lpstr>Baskerville</vt:lpstr>
      <vt:lpstr>Roboto</vt:lpstr>
      <vt:lpstr>Arial</vt:lpstr>
      <vt:lpstr>Baskervville</vt:lpstr>
      <vt:lpstr>Simple Light</vt:lpstr>
      <vt:lpstr>Simple Light</vt:lpstr>
      <vt:lpstr>AI for Radio Access Network</vt:lpstr>
      <vt:lpstr>PowerPoint Presentation</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Factors that led to DL explosion</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LLMs don’t do formal reasoning - and that is a HUGE problem</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25</cp:revision>
  <dcterms:modified xsi:type="dcterms:W3CDTF">2025-06-09T19:57:30Z</dcterms:modified>
</cp:coreProperties>
</file>